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6" r:id="rId6"/>
    <p:sldId id="297" r:id="rId7"/>
    <p:sldId id="298" r:id="rId8"/>
    <p:sldId id="299" r:id="rId9"/>
    <p:sldId id="300" r:id="rId10"/>
    <p:sldId id="301" r:id="rId11"/>
    <p:sldId id="302" r:id="rId12"/>
    <p:sldId id="303" r:id="rId13"/>
    <p:sldId id="30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9" autoAdjust="0"/>
  </p:normalViewPr>
  <p:slideViewPr>
    <p:cSldViewPr snapToGrid="0">
      <p:cViewPr varScale="1">
        <p:scale>
          <a:sx n="109" d="100"/>
          <a:sy n="109" d="100"/>
        </p:scale>
        <p:origin x="61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4/3/2022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4/3/2022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4/3/2022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4/3/2022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4/3/2022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4/3/2022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4/3/2022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4/3/2022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4/3/2022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0"/>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187456"/>
            <a:ext cx="4775075" cy="695473"/>
          </a:xfrm>
        </p:spPr>
        <p:txBody>
          <a:bodyPr>
            <a:normAutofit/>
          </a:bodyPr>
          <a:lstStyle/>
          <a:p>
            <a:r>
              <a:rPr lang="en-US" sz="4000" dirty="0">
                <a:solidFill>
                  <a:schemeClr val="tx1"/>
                </a:solidFill>
              </a:rPr>
              <a:t>E-</a:t>
            </a:r>
            <a:r>
              <a:rPr lang="en-US" sz="4000" dirty="0" err="1">
                <a:solidFill>
                  <a:schemeClr val="tx1"/>
                </a:solidFill>
              </a:rPr>
              <a:t>Pariksha</a:t>
            </a:r>
            <a:endParaRPr lang="en-US" sz="4000" dirty="0">
              <a:solidFill>
                <a:schemeClr val="tx1"/>
              </a:solidFill>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8421330" y="2965791"/>
            <a:ext cx="2245160" cy="1674869"/>
          </a:xfrm>
        </p:spPr>
        <p:txBody>
          <a:bodyPr>
            <a:normAutofit fontScale="77500" lnSpcReduction="20000"/>
          </a:bodyPr>
          <a:lstStyle/>
          <a:p>
            <a:pPr algn="l">
              <a:spcAft>
                <a:spcPts val="600"/>
              </a:spcAft>
            </a:pPr>
            <a:r>
              <a:rPr lang="en-US" dirty="0">
                <a:solidFill>
                  <a:schemeClr val="tx1"/>
                </a:solidFill>
              </a:rPr>
              <a:t>Presented by</a:t>
            </a:r>
          </a:p>
          <a:p>
            <a:pPr algn="l">
              <a:buNone/>
            </a:pPr>
            <a:r>
              <a:rPr lang="en-US" sz="1800" dirty="0"/>
              <a:t>1) Pritam Kadam</a:t>
            </a:r>
          </a:p>
          <a:p>
            <a:pPr algn="l"/>
            <a:r>
              <a:rPr lang="en-US" sz="1800" dirty="0"/>
              <a:t>2) Abhijit </a:t>
            </a:r>
            <a:r>
              <a:rPr lang="en-US" sz="1800" dirty="0" err="1"/>
              <a:t>Mutkule</a:t>
            </a:r>
            <a:r>
              <a:rPr lang="en-US" sz="1800" dirty="0"/>
              <a:t> </a:t>
            </a:r>
          </a:p>
          <a:p>
            <a:pPr algn="l"/>
            <a:r>
              <a:rPr lang="en-US" sz="1800" dirty="0"/>
              <a:t>3) Chandrakant Padme</a:t>
            </a:r>
          </a:p>
          <a:p>
            <a:pPr algn="l">
              <a:buNone/>
            </a:pPr>
            <a:r>
              <a:rPr lang="en-US" sz="1800" dirty="0"/>
              <a:t>4) Pooja Patil</a:t>
            </a:r>
          </a:p>
          <a:p>
            <a:pPr algn="l">
              <a:buNone/>
            </a:pPr>
            <a:r>
              <a:rPr lang="en-US" sz="1800" dirty="0"/>
              <a:t>5)Sagar </a:t>
            </a:r>
            <a:r>
              <a:rPr lang="en-US" sz="1800" dirty="0" err="1"/>
              <a:t>Thorat</a:t>
            </a:r>
            <a:endParaRPr lang="en-US" sz="1800" dirty="0"/>
          </a:p>
          <a:p>
            <a:pPr algn="l">
              <a:buNone/>
            </a:pPr>
            <a:r>
              <a:rPr lang="en-US" sz="1800" dirty="0"/>
              <a:t>6)Sumit </a:t>
            </a:r>
            <a:r>
              <a:rPr lang="en-US" sz="1800" dirty="0" err="1"/>
              <a:t>Bonde</a:t>
            </a:r>
            <a:endParaRPr lang="en-US" sz="1800" dirty="0"/>
          </a:p>
          <a:p>
            <a:pPr>
              <a:spcAft>
                <a:spcPts val="600"/>
              </a:spcAft>
            </a:pPr>
            <a:endParaRPr lang="en-US" dirty="0">
              <a:solidFill>
                <a:schemeClr val="tx1"/>
              </a:solidFill>
            </a:endParaRPr>
          </a:p>
        </p:txBody>
      </p:sp>
      <p:pic>
        <p:nvPicPr>
          <p:cNvPr id="7" name="Picture 2" descr="E:\01-04-2022\Documentation\E-Pariksha-Logo.jpeg">
            <a:extLst>
              <a:ext uri="{FF2B5EF4-FFF2-40B4-BE49-F238E27FC236}">
                <a16:creationId xmlns:a16="http://schemas.microsoft.com/office/drawing/2014/main" id="{5DD2D7DE-F1EE-4D85-8E61-7ECB396F98C7}"/>
              </a:ext>
            </a:extLst>
          </p:cNvPr>
          <p:cNvPicPr>
            <a:picLocks noChangeAspect="1" noChangeArrowheads="1"/>
          </p:cNvPicPr>
          <p:nvPr/>
        </p:nvPicPr>
        <p:blipFill>
          <a:blip r:embed="rId4"/>
          <a:stretch>
            <a:fillRect/>
          </a:stretch>
        </p:blipFill>
        <p:spPr bwMode="auto">
          <a:xfrm>
            <a:off x="6374925" y="2923384"/>
            <a:ext cx="1674868" cy="1674868"/>
          </a:xfrm>
          <a:prstGeom prst="rect">
            <a:avLst/>
          </a:prstGeom>
          <a:noFill/>
        </p:spPr>
      </p:pic>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3D100-4CFE-4278-91A5-3F0C2F582776}"/>
              </a:ext>
            </a:extLst>
          </p:cNvPr>
          <p:cNvSpPr>
            <a:spLocks noGrp="1"/>
          </p:cNvSpPr>
          <p:nvPr>
            <p:ph type="title"/>
          </p:nvPr>
        </p:nvSpPr>
        <p:spPr>
          <a:xfrm>
            <a:off x="1154723" y="2603279"/>
            <a:ext cx="10058400" cy="1371600"/>
          </a:xfrm>
        </p:spPr>
        <p:txBody>
          <a:bodyPr>
            <a:normAutofit/>
          </a:bodyPr>
          <a:lstStyle/>
          <a:p>
            <a:pPr algn="ctr"/>
            <a:r>
              <a:rPr lang="en-IN" sz="4800" b="1" dirty="0"/>
              <a:t>Thank You</a:t>
            </a:r>
          </a:p>
        </p:txBody>
      </p:sp>
    </p:spTree>
    <p:extLst>
      <p:ext uri="{BB962C8B-B14F-4D97-AF65-F5344CB8AC3E}">
        <p14:creationId xmlns:p14="http://schemas.microsoft.com/office/powerpoint/2010/main" val="23028292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6206E-5EF2-466E-8463-EADBFDDD4010}"/>
              </a:ext>
            </a:extLst>
          </p:cNvPr>
          <p:cNvSpPr>
            <a:spLocks noGrp="1"/>
          </p:cNvSpPr>
          <p:nvPr>
            <p:ph type="title"/>
          </p:nvPr>
        </p:nvSpPr>
        <p:spPr>
          <a:xfrm>
            <a:off x="1100504" y="562707"/>
            <a:ext cx="9990992" cy="5926015"/>
          </a:xfrm>
        </p:spPr>
        <p:txBody>
          <a:bodyPr>
            <a:noAutofit/>
          </a:bodyPr>
          <a:lstStyle/>
          <a:p>
            <a:r>
              <a:rPr lang="en-IN" sz="1600" spc="80" dirty="0">
                <a:solidFill>
                  <a:schemeClr val="tx1">
                    <a:lumMod val="95000"/>
                    <a:lumOff val="5000"/>
                  </a:schemeClr>
                </a:solidFill>
                <a:latin typeface="+mn-lt"/>
              </a:rPr>
              <a:t>E-</a:t>
            </a:r>
            <a:r>
              <a:rPr lang="en-IN" sz="1600" spc="80" dirty="0" err="1">
                <a:solidFill>
                  <a:schemeClr val="tx1">
                    <a:lumMod val="95000"/>
                    <a:lumOff val="5000"/>
                  </a:schemeClr>
                </a:solidFill>
                <a:latin typeface="+mn-lt"/>
              </a:rPr>
              <a:t>Pariksha</a:t>
            </a:r>
            <a:r>
              <a:rPr lang="en-IN" sz="1600" spc="80" dirty="0">
                <a:solidFill>
                  <a:schemeClr val="tx1">
                    <a:lumMod val="95000"/>
                    <a:lumOff val="5000"/>
                  </a:schemeClr>
                </a:solidFill>
                <a:latin typeface="+mn-lt"/>
              </a:rPr>
              <a:t> is an online examination portal, whose main objective is to provide platform where students can login and can give online exam easily with instant result.</a:t>
            </a:r>
            <a:br>
              <a:rPr lang="en-US" sz="1600" spc="80" dirty="0">
                <a:solidFill>
                  <a:schemeClr val="tx1">
                    <a:lumMod val="95000"/>
                    <a:lumOff val="5000"/>
                  </a:schemeClr>
                </a:solidFill>
                <a:latin typeface="+mn-lt"/>
              </a:rPr>
            </a:br>
            <a:br>
              <a:rPr lang="en-US" sz="1600" spc="80" dirty="0">
                <a:solidFill>
                  <a:schemeClr val="tx1">
                    <a:lumMod val="95000"/>
                    <a:lumOff val="5000"/>
                  </a:schemeClr>
                </a:solidFill>
                <a:latin typeface="+mn-lt"/>
              </a:rPr>
            </a:br>
            <a:r>
              <a:rPr lang="en-US" sz="1600" spc="80" dirty="0">
                <a:solidFill>
                  <a:schemeClr val="tx1">
                    <a:lumMod val="95000"/>
                    <a:lumOff val="5000"/>
                  </a:schemeClr>
                </a:solidFill>
                <a:latin typeface="+mn-lt"/>
              </a:rPr>
              <a:t>It provides an efficient platform for both teachers and students &amp; also it helps us to provide hassle-free and paperless exam which leads to reduce in cost and environment-friendly approach.</a:t>
            </a:r>
            <a:br>
              <a:rPr lang="en-IN" sz="1600" spc="80" dirty="0">
                <a:solidFill>
                  <a:schemeClr val="tx1">
                    <a:lumMod val="95000"/>
                    <a:lumOff val="5000"/>
                  </a:schemeClr>
                </a:solidFill>
                <a:latin typeface="+mn-lt"/>
              </a:rPr>
            </a:br>
            <a:br>
              <a:rPr lang="en-IN" sz="1600" spc="80" dirty="0">
                <a:solidFill>
                  <a:schemeClr val="tx1">
                    <a:lumMod val="95000"/>
                    <a:lumOff val="5000"/>
                  </a:schemeClr>
                </a:solidFill>
                <a:latin typeface="+mn-lt"/>
              </a:rPr>
            </a:br>
            <a:r>
              <a:rPr lang="en-IN" sz="1600" spc="80" dirty="0">
                <a:solidFill>
                  <a:schemeClr val="tx1">
                    <a:lumMod val="95000"/>
                    <a:lumOff val="5000"/>
                  </a:schemeClr>
                </a:solidFill>
                <a:latin typeface="+mn-lt"/>
              </a:rPr>
              <a:t>E-</a:t>
            </a:r>
            <a:r>
              <a:rPr lang="en-IN" sz="1600" spc="80" dirty="0" err="1">
                <a:solidFill>
                  <a:schemeClr val="tx1">
                    <a:lumMod val="95000"/>
                    <a:lumOff val="5000"/>
                  </a:schemeClr>
                </a:solidFill>
                <a:latin typeface="+mn-lt"/>
              </a:rPr>
              <a:t>Pariksha</a:t>
            </a:r>
            <a:r>
              <a:rPr lang="en-IN" sz="1600" spc="80" dirty="0">
                <a:solidFill>
                  <a:schemeClr val="tx1">
                    <a:lumMod val="95000"/>
                    <a:lumOff val="5000"/>
                  </a:schemeClr>
                </a:solidFill>
                <a:latin typeface="+mn-lt"/>
              </a:rPr>
              <a:t> contains following core functions:</a:t>
            </a:r>
            <a:br>
              <a:rPr lang="en-IN" sz="1600" spc="80" dirty="0">
                <a:solidFill>
                  <a:schemeClr val="tx1">
                    <a:lumMod val="95000"/>
                    <a:lumOff val="5000"/>
                  </a:schemeClr>
                </a:solidFill>
                <a:latin typeface="+mn-lt"/>
              </a:rPr>
            </a:br>
            <a:br>
              <a:rPr lang="en-IN" sz="1600" spc="80" dirty="0">
                <a:solidFill>
                  <a:schemeClr val="tx1">
                    <a:lumMod val="95000"/>
                    <a:lumOff val="5000"/>
                  </a:schemeClr>
                </a:solidFill>
                <a:latin typeface="+mn-lt"/>
              </a:rPr>
            </a:br>
            <a:r>
              <a:rPr lang="en-IN" sz="1600" spc="80" dirty="0">
                <a:solidFill>
                  <a:schemeClr val="tx1">
                    <a:lumMod val="95000"/>
                    <a:lumOff val="5000"/>
                  </a:schemeClr>
                </a:solidFill>
                <a:latin typeface="+mn-lt"/>
              </a:rPr>
              <a:t>1) Landing page : It contains portal information with 3 login for admin, teacher, student.</a:t>
            </a:r>
            <a:br>
              <a:rPr lang="en-IN" sz="1600" spc="80" dirty="0">
                <a:solidFill>
                  <a:schemeClr val="tx1">
                    <a:lumMod val="95000"/>
                    <a:lumOff val="5000"/>
                  </a:schemeClr>
                </a:solidFill>
                <a:latin typeface="+mn-lt"/>
              </a:rPr>
            </a:br>
            <a:br>
              <a:rPr lang="en-IN" sz="1600" spc="80" dirty="0">
                <a:solidFill>
                  <a:schemeClr val="tx1">
                    <a:lumMod val="95000"/>
                    <a:lumOff val="5000"/>
                  </a:schemeClr>
                </a:solidFill>
                <a:latin typeface="+mn-lt"/>
              </a:rPr>
            </a:br>
            <a:r>
              <a:rPr lang="en-IN" sz="1600" spc="80" dirty="0">
                <a:solidFill>
                  <a:schemeClr val="tx1">
                    <a:lumMod val="95000"/>
                    <a:lumOff val="5000"/>
                  </a:schemeClr>
                </a:solidFill>
                <a:latin typeface="+mn-lt"/>
              </a:rPr>
              <a:t>2)Admin Dashboard </a:t>
            </a:r>
            <a:br>
              <a:rPr lang="en-IN" sz="1600" spc="80" dirty="0">
                <a:solidFill>
                  <a:schemeClr val="tx1">
                    <a:lumMod val="95000"/>
                    <a:lumOff val="5000"/>
                  </a:schemeClr>
                </a:solidFill>
                <a:latin typeface="+mn-lt"/>
              </a:rPr>
            </a:br>
            <a:br>
              <a:rPr lang="en-IN" sz="1600" spc="80" dirty="0">
                <a:solidFill>
                  <a:schemeClr val="tx1">
                    <a:lumMod val="95000"/>
                    <a:lumOff val="5000"/>
                  </a:schemeClr>
                </a:solidFill>
                <a:latin typeface="+mn-lt"/>
              </a:rPr>
            </a:br>
            <a:r>
              <a:rPr lang="en-IN" sz="1600" spc="80" dirty="0">
                <a:solidFill>
                  <a:schemeClr val="tx1">
                    <a:lumMod val="95000"/>
                    <a:lumOff val="5000"/>
                  </a:schemeClr>
                </a:solidFill>
                <a:latin typeface="+mn-lt"/>
              </a:rPr>
              <a:t>3)Teacher Dashboard</a:t>
            </a:r>
            <a:br>
              <a:rPr lang="en-IN" sz="1600" spc="80" dirty="0">
                <a:solidFill>
                  <a:schemeClr val="tx1">
                    <a:lumMod val="95000"/>
                    <a:lumOff val="5000"/>
                  </a:schemeClr>
                </a:solidFill>
                <a:latin typeface="+mn-lt"/>
              </a:rPr>
            </a:br>
            <a:br>
              <a:rPr lang="en-IN" sz="1600" spc="80" dirty="0">
                <a:solidFill>
                  <a:schemeClr val="tx1">
                    <a:lumMod val="95000"/>
                    <a:lumOff val="5000"/>
                  </a:schemeClr>
                </a:solidFill>
                <a:latin typeface="+mn-lt"/>
              </a:rPr>
            </a:br>
            <a:r>
              <a:rPr lang="en-IN" sz="1600" spc="80" dirty="0">
                <a:solidFill>
                  <a:schemeClr val="tx1">
                    <a:lumMod val="95000"/>
                    <a:lumOff val="5000"/>
                  </a:schemeClr>
                </a:solidFill>
                <a:latin typeface="+mn-lt"/>
              </a:rPr>
              <a:t>4)Student Dashboard</a:t>
            </a:r>
            <a:br>
              <a:rPr lang="en-IN" sz="1600" spc="80" dirty="0">
                <a:solidFill>
                  <a:schemeClr val="tx1">
                    <a:lumMod val="95000"/>
                    <a:lumOff val="5000"/>
                  </a:schemeClr>
                </a:solidFill>
                <a:latin typeface="+mn-lt"/>
              </a:rPr>
            </a:br>
            <a:br>
              <a:rPr lang="en-IN" sz="1600" spc="80" dirty="0">
                <a:solidFill>
                  <a:schemeClr val="tx1">
                    <a:lumMod val="95000"/>
                    <a:lumOff val="5000"/>
                  </a:schemeClr>
                </a:solidFill>
                <a:latin typeface="+mn-lt"/>
              </a:rPr>
            </a:br>
            <a:r>
              <a:rPr lang="en-IN" sz="1600" spc="80" dirty="0">
                <a:solidFill>
                  <a:schemeClr val="tx1">
                    <a:lumMod val="95000"/>
                    <a:lumOff val="5000"/>
                  </a:schemeClr>
                </a:solidFill>
                <a:latin typeface="+mn-lt"/>
              </a:rPr>
              <a:t>Below </a:t>
            </a:r>
            <a:r>
              <a:rPr lang="en-IN" sz="1600" spc="80" dirty="0" err="1">
                <a:solidFill>
                  <a:schemeClr val="tx1">
                    <a:lumMod val="95000"/>
                    <a:lumOff val="5000"/>
                  </a:schemeClr>
                </a:solidFill>
                <a:latin typeface="+mn-lt"/>
              </a:rPr>
              <a:t>usecase</a:t>
            </a:r>
            <a:r>
              <a:rPr lang="en-IN" sz="1600" spc="80" dirty="0">
                <a:solidFill>
                  <a:schemeClr val="tx1">
                    <a:lumMod val="95000"/>
                    <a:lumOff val="5000"/>
                  </a:schemeClr>
                </a:solidFill>
                <a:latin typeface="+mn-lt"/>
              </a:rPr>
              <a:t> shows the flow of the project and all sub-features of dashboards</a:t>
            </a:r>
            <a:br>
              <a:rPr lang="en-IN" sz="2400" dirty="0">
                <a:latin typeface="Times New Roman"/>
                <a:ea typeface="Calibri"/>
              </a:rPr>
            </a:br>
            <a:endParaRPr lang="en-IN" sz="2400" dirty="0"/>
          </a:p>
        </p:txBody>
      </p:sp>
    </p:spTree>
    <p:extLst>
      <p:ext uri="{BB962C8B-B14F-4D97-AF65-F5344CB8AC3E}">
        <p14:creationId xmlns:p14="http://schemas.microsoft.com/office/powerpoint/2010/main" val="3898923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3BB0B-8362-4BD6-AA12-FBAFFC8D3F26}"/>
              </a:ext>
            </a:extLst>
          </p:cNvPr>
          <p:cNvSpPr>
            <a:spLocks noGrp="1"/>
          </p:cNvSpPr>
          <p:nvPr>
            <p:ph type="title"/>
          </p:nvPr>
        </p:nvSpPr>
        <p:spPr>
          <a:xfrm>
            <a:off x="750277" y="484333"/>
            <a:ext cx="7461738" cy="507001"/>
          </a:xfrm>
        </p:spPr>
        <p:txBody>
          <a:bodyPr>
            <a:normAutofit/>
          </a:bodyPr>
          <a:lstStyle/>
          <a:p>
            <a:r>
              <a:rPr lang="en-IN" sz="1800" spc="80" dirty="0">
                <a:solidFill>
                  <a:schemeClr val="tx1">
                    <a:lumMod val="95000"/>
                    <a:lumOff val="5000"/>
                  </a:schemeClr>
                </a:solidFill>
                <a:latin typeface="+mn-lt"/>
              </a:rPr>
              <a:t>Use</a:t>
            </a:r>
            <a:r>
              <a:rPr lang="en-IN" sz="2800" b="1" dirty="0"/>
              <a:t> </a:t>
            </a:r>
            <a:r>
              <a:rPr lang="en-IN" sz="1800" spc="80" dirty="0">
                <a:solidFill>
                  <a:schemeClr val="tx1">
                    <a:lumMod val="95000"/>
                    <a:lumOff val="5000"/>
                  </a:schemeClr>
                </a:solidFill>
                <a:latin typeface="+mn-lt"/>
              </a:rPr>
              <a:t>Case</a:t>
            </a:r>
          </a:p>
        </p:txBody>
      </p:sp>
      <p:pic>
        <p:nvPicPr>
          <p:cNvPr id="3" name="Picture 2" descr="E:\01-04-2022\Documentation\E-Pariksha-UseCase.jpeg">
            <a:extLst>
              <a:ext uri="{FF2B5EF4-FFF2-40B4-BE49-F238E27FC236}">
                <a16:creationId xmlns:a16="http://schemas.microsoft.com/office/drawing/2014/main" id="{DA3A158C-CC25-45EB-A0B7-D60D0D103B10}"/>
              </a:ext>
            </a:extLst>
          </p:cNvPr>
          <p:cNvPicPr>
            <a:picLocks noChangeAspect="1" noChangeArrowheads="1"/>
          </p:cNvPicPr>
          <p:nvPr/>
        </p:nvPicPr>
        <p:blipFill>
          <a:blip r:embed="rId2"/>
          <a:srcRect/>
          <a:stretch>
            <a:fillRect/>
          </a:stretch>
        </p:blipFill>
        <p:spPr bwMode="auto">
          <a:xfrm>
            <a:off x="750277" y="991335"/>
            <a:ext cx="9976337" cy="5268788"/>
          </a:xfrm>
          <a:prstGeom prst="rect">
            <a:avLst/>
          </a:prstGeom>
          <a:noFill/>
        </p:spPr>
      </p:pic>
    </p:spTree>
    <p:extLst>
      <p:ext uri="{BB962C8B-B14F-4D97-AF65-F5344CB8AC3E}">
        <p14:creationId xmlns:p14="http://schemas.microsoft.com/office/powerpoint/2010/main" val="964286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9C233-3875-42CA-8548-5DF27E229D72}"/>
              </a:ext>
            </a:extLst>
          </p:cNvPr>
          <p:cNvSpPr>
            <a:spLocks noGrp="1"/>
          </p:cNvSpPr>
          <p:nvPr>
            <p:ph type="title"/>
          </p:nvPr>
        </p:nvSpPr>
        <p:spPr>
          <a:xfrm>
            <a:off x="706315" y="554671"/>
            <a:ext cx="10058400" cy="579537"/>
          </a:xfrm>
        </p:spPr>
        <p:txBody>
          <a:bodyPr>
            <a:normAutofit fontScale="90000"/>
          </a:bodyPr>
          <a:lstStyle/>
          <a:p>
            <a:r>
              <a:rPr lang="en-IN" dirty="0"/>
              <a:t>Website Landing Page	</a:t>
            </a:r>
          </a:p>
        </p:txBody>
      </p:sp>
      <p:pic>
        <p:nvPicPr>
          <p:cNvPr id="4" name="Picture 3">
            <a:extLst>
              <a:ext uri="{FF2B5EF4-FFF2-40B4-BE49-F238E27FC236}">
                <a16:creationId xmlns:a16="http://schemas.microsoft.com/office/drawing/2014/main" id="{376C2B8A-0441-4873-8111-3A710992C6DE}"/>
              </a:ext>
            </a:extLst>
          </p:cNvPr>
          <p:cNvPicPr>
            <a:picLocks noChangeAspect="1"/>
          </p:cNvPicPr>
          <p:nvPr/>
        </p:nvPicPr>
        <p:blipFill rotWithShape="1">
          <a:blip r:embed="rId2"/>
          <a:srcRect r="-100" b="11467"/>
          <a:stretch/>
        </p:blipFill>
        <p:spPr>
          <a:xfrm>
            <a:off x="879230" y="1320290"/>
            <a:ext cx="10207869" cy="4720026"/>
          </a:xfrm>
          <a:prstGeom prst="rect">
            <a:avLst/>
          </a:prstGeom>
        </p:spPr>
      </p:pic>
    </p:spTree>
    <p:extLst>
      <p:ext uri="{BB962C8B-B14F-4D97-AF65-F5344CB8AC3E}">
        <p14:creationId xmlns:p14="http://schemas.microsoft.com/office/powerpoint/2010/main" val="31392070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39BAF-1EFE-4B4F-843E-C1F4774AC47F}"/>
              </a:ext>
            </a:extLst>
          </p:cNvPr>
          <p:cNvSpPr>
            <a:spLocks noGrp="1"/>
          </p:cNvSpPr>
          <p:nvPr>
            <p:ph type="title"/>
          </p:nvPr>
        </p:nvSpPr>
        <p:spPr>
          <a:xfrm>
            <a:off x="817685" y="519502"/>
            <a:ext cx="8270631" cy="1019152"/>
          </a:xfrm>
        </p:spPr>
        <p:txBody>
          <a:bodyPr/>
          <a:lstStyle/>
          <a:p>
            <a:r>
              <a:rPr lang="en-IN" dirty="0"/>
              <a:t>Admin Dashboard</a:t>
            </a:r>
          </a:p>
        </p:txBody>
      </p:sp>
      <p:pic>
        <p:nvPicPr>
          <p:cNvPr id="4" name="Picture 3">
            <a:extLst>
              <a:ext uri="{FF2B5EF4-FFF2-40B4-BE49-F238E27FC236}">
                <a16:creationId xmlns:a16="http://schemas.microsoft.com/office/drawing/2014/main" id="{3CB70867-567B-44B5-8C28-0A815958BB92}"/>
              </a:ext>
            </a:extLst>
          </p:cNvPr>
          <p:cNvPicPr>
            <a:picLocks noChangeAspect="1"/>
          </p:cNvPicPr>
          <p:nvPr/>
        </p:nvPicPr>
        <p:blipFill>
          <a:blip r:embed="rId2"/>
          <a:stretch>
            <a:fillRect/>
          </a:stretch>
        </p:blipFill>
        <p:spPr>
          <a:xfrm>
            <a:off x="4431323" y="1907930"/>
            <a:ext cx="7130562" cy="4126665"/>
          </a:xfrm>
          <a:prstGeom prst="rect">
            <a:avLst/>
          </a:prstGeom>
        </p:spPr>
      </p:pic>
      <p:sp>
        <p:nvSpPr>
          <p:cNvPr id="5" name="TextBox 4">
            <a:extLst>
              <a:ext uri="{FF2B5EF4-FFF2-40B4-BE49-F238E27FC236}">
                <a16:creationId xmlns:a16="http://schemas.microsoft.com/office/drawing/2014/main" id="{4A1CE194-A79A-4245-B969-1D0161903736}"/>
              </a:ext>
            </a:extLst>
          </p:cNvPr>
          <p:cNvSpPr txBox="1"/>
          <p:nvPr/>
        </p:nvSpPr>
        <p:spPr>
          <a:xfrm>
            <a:off x="720969" y="1907930"/>
            <a:ext cx="3385039" cy="3416641"/>
          </a:xfrm>
          <a:prstGeom prst="rect">
            <a:avLst/>
          </a:prstGeom>
          <a:noFill/>
        </p:spPr>
        <p:txBody>
          <a:bodyPr wrap="square" rtlCol="0">
            <a:spAutoFit/>
          </a:bodyPr>
          <a:lstStyle/>
          <a:p>
            <a:pPr marL="342900" lvl="0" indent="-342900">
              <a:lnSpc>
                <a:spcPct val="114000"/>
              </a:lnSpc>
              <a:spcAft>
                <a:spcPts val="800"/>
              </a:spcAft>
              <a:buFont typeface="Times New Roman" panose="02020603050405020304" pitchFamily="18" charset="0"/>
              <a:buAutoNum type="arabicParenR"/>
            </a:pPr>
            <a:r>
              <a:rPr lang="en-US" sz="1800" b="1"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Admin Module:</a:t>
            </a:r>
            <a:endParaRPr lang="en-US" sz="1800" dirty="0">
              <a:effectLst/>
              <a:latin typeface="Calibri" panose="020F0502020204030204" pitchFamily="34" charset="0"/>
              <a:cs typeface="Mangal" panose="02040503050203030202" pitchFamily="18" charset="0"/>
            </a:endParaRPr>
          </a:p>
          <a:p>
            <a:pPr>
              <a:lnSpc>
                <a:spcPct val="114000"/>
              </a:lnSpc>
              <a:spcAft>
                <a:spcPts val="800"/>
              </a:spcAft>
            </a:pPr>
            <a:r>
              <a:rPr lang="en-US" sz="18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Admin module contains admin login/register page. After, login admin has dashboard containing options such like add/update Students, Teachers and Subjects. Admin Module has its own profile information with update option and logout option.</a:t>
            </a:r>
            <a:endParaRPr lang="en-US" sz="1800" dirty="0">
              <a:effectLst/>
              <a:latin typeface="Calibri" panose="020F0502020204030204" pitchFamily="34" charset="0"/>
              <a:cs typeface="Mangal" panose="02040503050203030202" pitchFamily="18" charset="0"/>
            </a:endParaRPr>
          </a:p>
          <a:p>
            <a:endParaRPr lang="en-IN" dirty="0"/>
          </a:p>
        </p:txBody>
      </p:sp>
    </p:spTree>
    <p:extLst>
      <p:ext uri="{BB962C8B-B14F-4D97-AF65-F5344CB8AC3E}">
        <p14:creationId xmlns:p14="http://schemas.microsoft.com/office/powerpoint/2010/main" val="28825461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1EC7F-5300-44F8-A2BB-78D811BBF04B}"/>
              </a:ext>
            </a:extLst>
          </p:cNvPr>
          <p:cNvSpPr>
            <a:spLocks noGrp="1"/>
          </p:cNvSpPr>
          <p:nvPr>
            <p:ph type="title"/>
          </p:nvPr>
        </p:nvSpPr>
        <p:spPr>
          <a:xfrm>
            <a:off x="1066800" y="642594"/>
            <a:ext cx="10058400" cy="1071906"/>
          </a:xfrm>
        </p:spPr>
        <p:txBody>
          <a:bodyPr/>
          <a:lstStyle/>
          <a:p>
            <a:r>
              <a:rPr lang="en-IN" dirty="0"/>
              <a:t>Teacher Dashboard</a:t>
            </a:r>
          </a:p>
        </p:txBody>
      </p:sp>
      <p:pic>
        <p:nvPicPr>
          <p:cNvPr id="4" name="Picture 3">
            <a:extLst>
              <a:ext uri="{FF2B5EF4-FFF2-40B4-BE49-F238E27FC236}">
                <a16:creationId xmlns:a16="http://schemas.microsoft.com/office/drawing/2014/main" id="{75A2E72F-A90A-4DEE-9744-CF06F6682FB8}"/>
              </a:ext>
            </a:extLst>
          </p:cNvPr>
          <p:cNvPicPr>
            <a:picLocks noChangeAspect="1"/>
          </p:cNvPicPr>
          <p:nvPr/>
        </p:nvPicPr>
        <p:blipFill>
          <a:blip r:embed="rId2"/>
          <a:stretch>
            <a:fillRect/>
          </a:stretch>
        </p:blipFill>
        <p:spPr>
          <a:xfrm>
            <a:off x="4484076" y="1953060"/>
            <a:ext cx="7083669" cy="3984564"/>
          </a:xfrm>
          <a:prstGeom prst="rect">
            <a:avLst/>
          </a:prstGeom>
        </p:spPr>
      </p:pic>
      <p:sp>
        <p:nvSpPr>
          <p:cNvPr id="5" name="TextBox 4">
            <a:extLst>
              <a:ext uri="{FF2B5EF4-FFF2-40B4-BE49-F238E27FC236}">
                <a16:creationId xmlns:a16="http://schemas.microsoft.com/office/drawing/2014/main" id="{A5DEA623-825A-40BB-9A73-F30FE9BD1D08}"/>
              </a:ext>
            </a:extLst>
          </p:cNvPr>
          <p:cNvSpPr txBox="1"/>
          <p:nvPr/>
        </p:nvSpPr>
        <p:spPr>
          <a:xfrm>
            <a:off x="940777" y="1925515"/>
            <a:ext cx="3349869" cy="3416641"/>
          </a:xfrm>
          <a:prstGeom prst="rect">
            <a:avLst/>
          </a:prstGeom>
          <a:noFill/>
        </p:spPr>
        <p:txBody>
          <a:bodyPr wrap="square" rtlCol="0">
            <a:spAutoFit/>
          </a:bodyPr>
          <a:lstStyle/>
          <a:p>
            <a:pPr marL="342900" lvl="0" indent="-342900">
              <a:lnSpc>
                <a:spcPct val="114000"/>
              </a:lnSpc>
              <a:spcAft>
                <a:spcPts val="800"/>
              </a:spcAft>
              <a:buFont typeface="Times New Roman" panose="02020603050405020304" pitchFamily="18" charset="0"/>
              <a:buAutoNum type="arabicParenR"/>
            </a:pPr>
            <a:r>
              <a:rPr lang="en-US" sz="1800" b="1"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Teacher</a:t>
            </a:r>
            <a:r>
              <a:rPr lang="en-US" sz="1800" b="1" dirty="0">
                <a:effectLst/>
                <a:latin typeface="Times New Roman" panose="02020603050405020304" pitchFamily="18" charset="0"/>
                <a:ea typeface="Calibri" panose="020F0502020204030204" pitchFamily="34" charset="0"/>
                <a:cs typeface="Mangal" panose="02040503050203030202" pitchFamily="18" charset="0"/>
              </a:rPr>
              <a:t> </a:t>
            </a:r>
            <a:r>
              <a:rPr lang="en-US" sz="1800" b="1"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Module</a:t>
            </a:r>
            <a:r>
              <a:rPr lang="en-US" sz="1800" b="1" dirty="0">
                <a:effectLst/>
                <a:latin typeface="Times New Roman" panose="02020603050405020304" pitchFamily="18" charset="0"/>
                <a:ea typeface="Calibri" panose="020F0502020204030204" pitchFamily="34" charset="0"/>
                <a:cs typeface="Mangal" panose="02040503050203030202" pitchFamily="18" charset="0"/>
              </a:rPr>
              <a:t>:</a:t>
            </a:r>
            <a:endParaRPr lang="en-US" sz="1800" dirty="0">
              <a:effectLst/>
              <a:latin typeface="Calibri" panose="020F0502020204030204" pitchFamily="34" charset="0"/>
              <a:cs typeface="Mangal" panose="02040503050203030202" pitchFamily="18" charset="0"/>
            </a:endParaRPr>
          </a:p>
          <a:p>
            <a:pPr marL="0">
              <a:lnSpc>
                <a:spcPct val="114000"/>
              </a:lnSpc>
              <a:spcAft>
                <a:spcPts val="800"/>
              </a:spcAft>
            </a:pPr>
            <a:r>
              <a:rPr lang="en-US" sz="1800" dirty="0">
                <a:effectLst/>
                <a:latin typeface="Times New Roman" panose="02020603050405020304" pitchFamily="18" charset="0"/>
                <a:ea typeface="Calibri" panose="020F0502020204030204" pitchFamily="34" charset="0"/>
                <a:cs typeface="Mangal" panose="02040503050203030202" pitchFamily="18" charset="0"/>
              </a:rPr>
              <a:t>Teacher module contains login/register page. After, login Teacher has dashboard containing options such like add/update questions to test, view questions, schedule exam, profile information of teacher with update option and logout.</a:t>
            </a:r>
            <a:endParaRPr lang="en-US" sz="1800" dirty="0">
              <a:effectLst/>
              <a:latin typeface="Calibri" panose="020F0502020204030204" pitchFamily="34" charset="0"/>
              <a:cs typeface="Mangal" panose="02040503050203030202" pitchFamily="18" charset="0"/>
            </a:endParaRPr>
          </a:p>
          <a:p>
            <a:endParaRPr lang="en-IN" dirty="0"/>
          </a:p>
        </p:txBody>
      </p:sp>
    </p:spTree>
    <p:extLst>
      <p:ext uri="{BB962C8B-B14F-4D97-AF65-F5344CB8AC3E}">
        <p14:creationId xmlns:p14="http://schemas.microsoft.com/office/powerpoint/2010/main" val="517676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ED0E0-DDAC-4D5E-9F47-14B9EE4D7394}"/>
              </a:ext>
            </a:extLst>
          </p:cNvPr>
          <p:cNvSpPr>
            <a:spLocks noGrp="1"/>
          </p:cNvSpPr>
          <p:nvPr>
            <p:ph type="title"/>
          </p:nvPr>
        </p:nvSpPr>
        <p:spPr>
          <a:xfrm>
            <a:off x="1066800" y="642594"/>
            <a:ext cx="10058400" cy="843306"/>
          </a:xfrm>
        </p:spPr>
        <p:txBody>
          <a:bodyPr/>
          <a:lstStyle/>
          <a:p>
            <a:r>
              <a:rPr lang="en-IN" dirty="0"/>
              <a:t>Student Dashboard</a:t>
            </a:r>
          </a:p>
        </p:txBody>
      </p:sp>
      <p:pic>
        <p:nvPicPr>
          <p:cNvPr id="4" name="Picture 3">
            <a:extLst>
              <a:ext uri="{FF2B5EF4-FFF2-40B4-BE49-F238E27FC236}">
                <a16:creationId xmlns:a16="http://schemas.microsoft.com/office/drawing/2014/main" id="{BB67D8A8-508F-4F5E-9A7F-511028F59A39}"/>
              </a:ext>
            </a:extLst>
          </p:cNvPr>
          <p:cNvPicPr>
            <a:picLocks noChangeAspect="1"/>
          </p:cNvPicPr>
          <p:nvPr/>
        </p:nvPicPr>
        <p:blipFill>
          <a:blip r:embed="rId2"/>
          <a:stretch>
            <a:fillRect/>
          </a:stretch>
        </p:blipFill>
        <p:spPr>
          <a:xfrm>
            <a:off x="4956908" y="1878575"/>
            <a:ext cx="6549294" cy="3789486"/>
          </a:xfrm>
          <a:prstGeom prst="rect">
            <a:avLst/>
          </a:prstGeom>
        </p:spPr>
      </p:pic>
      <p:sp>
        <p:nvSpPr>
          <p:cNvPr id="5" name="TextBox 4">
            <a:extLst>
              <a:ext uri="{FF2B5EF4-FFF2-40B4-BE49-F238E27FC236}">
                <a16:creationId xmlns:a16="http://schemas.microsoft.com/office/drawing/2014/main" id="{BEDCF735-4211-4A06-9951-E72F44C532CB}"/>
              </a:ext>
            </a:extLst>
          </p:cNvPr>
          <p:cNvSpPr txBox="1"/>
          <p:nvPr/>
        </p:nvSpPr>
        <p:spPr>
          <a:xfrm>
            <a:off x="934916" y="1878575"/>
            <a:ext cx="3663462" cy="3100849"/>
          </a:xfrm>
          <a:prstGeom prst="rect">
            <a:avLst/>
          </a:prstGeom>
          <a:noFill/>
        </p:spPr>
        <p:txBody>
          <a:bodyPr wrap="square" rtlCol="0">
            <a:spAutoFit/>
          </a:bodyPr>
          <a:lstStyle/>
          <a:p>
            <a:pPr marL="342900" lvl="0" indent="-342900">
              <a:lnSpc>
                <a:spcPct val="114000"/>
              </a:lnSpc>
              <a:spcAft>
                <a:spcPts val="800"/>
              </a:spcAft>
              <a:buFont typeface="Times New Roman" panose="02020603050405020304" pitchFamily="18" charset="0"/>
              <a:buAutoNum type="arabicParenR"/>
            </a:pPr>
            <a:r>
              <a:rPr lang="en-IN" sz="1800" b="1"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Student</a:t>
            </a:r>
            <a:r>
              <a:rPr lang="en-IN" sz="1800" b="1" dirty="0">
                <a:effectLst/>
                <a:latin typeface="Times New Roman" panose="02020603050405020304" pitchFamily="18" charset="0"/>
                <a:ea typeface="Calibri" panose="020F0502020204030204" pitchFamily="34" charset="0"/>
                <a:cs typeface="Mangal" panose="02040503050203030202" pitchFamily="18" charset="0"/>
              </a:rPr>
              <a:t> </a:t>
            </a:r>
            <a:r>
              <a:rPr lang="en-IN" sz="1800" b="1"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Module</a:t>
            </a:r>
            <a:r>
              <a:rPr lang="en-IN" sz="1800" b="1" dirty="0">
                <a:effectLst/>
                <a:latin typeface="Times New Roman" panose="02020603050405020304" pitchFamily="18" charset="0"/>
                <a:ea typeface="Calibri" panose="020F0502020204030204" pitchFamily="34" charset="0"/>
                <a:cs typeface="Mangal" panose="02040503050203030202" pitchFamily="18" charset="0"/>
              </a:rPr>
              <a:t>:</a:t>
            </a:r>
            <a:endParaRPr lang="en-IN" sz="1800" dirty="0">
              <a:effectLst/>
              <a:latin typeface="Calibri" panose="020F0502020204030204" pitchFamily="34" charset="0"/>
              <a:cs typeface="Mangal" panose="02040503050203030202" pitchFamily="18" charset="0"/>
            </a:endParaRPr>
          </a:p>
          <a:p>
            <a:pPr>
              <a:lnSpc>
                <a:spcPct val="114000"/>
              </a:lnSpc>
              <a:spcAft>
                <a:spcPts val="800"/>
              </a:spcAft>
            </a:pPr>
            <a:r>
              <a:rPr lang="en-IN" sz="1800" dirty="0">
                <a:effectLst/>
                <a:latin typeface="Times New Roman" panose="02020603050405020304" pitchFamily="18" charset="0"/>
                <a:ea typeface="Calibri" panose="020F0502020204030204" pitchFamily="34" charset="0"/>
                <a:cs typeface="Mangal" panose="02040503050203030202" pitchFamily="18" charset="0"/>
              </a:rPr>
              <a:t>Student module contains student login/register page. After, login Student has dashboard containing options such like attend exam and view score, profile information with update, view previous test result history, feedback, logout.</a:t>
            </a:r>
            <a:endParaRPr lang="en-IN" sz="1800" dirty="0">
              <a:effectLst/>
              <a:latin typeface="Calibri" panose="020F0502020204030204" pitchFamily="34" charset="0"/>
              <a:cs typeface="Mangal" panose="02040503050203030202" pitchFamily="18" charset="0"/>
            </a:endParaRPr>
          </a:p>
          <a:p>
            <a:endParaRPr lang="en-IN" dirty="0"/>
          </a:p>
        </p:txBody>
      </p:sp>
    </p:spTree>
    <p:extLst>
      <p:ext uri="{BB962C8B-B14F-4D97-AF65-F5344CB8AC3E}">
        <p14:creationId xmlns:p14="http://schemas.microsoft.com/office/powerpoint/2010/main" val="22433784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83698-2E6C-4550-A6B6-23F3CA3EB65F}"/>
              </a:ext>
            </a:extLst>
          </p:cNvPr>
          <p:cNvSpPr>
            <a:spLocks noGrp="1"/>
          </p:cNvSpPr>
          <p:nvPr>
            <p:ph type="title"/>
          </p:nvPr>
        </p:nvSpPr>
        <p:spPr>
          <a:xfrm>
            <a:off x="1066800" y="642594"/>
            <a:ext cx="10058400" cy="676252"/>
          </a:xfrm>
        </p:spPr>
        <p:txBody>
          <a:bodyPr/>
          <a:lstStyle/>
          <a:p>
            <a:r>
              <a:rPr lang="en-IN" dirty="0"/>
              <a:t>Exam </a:t>
            </a:r>
          </a:p>
        </p:txBody>
      </p:sp>
      <p:pic>
        <p:nvPicPr>
          <p:cNvPr id="4" name="Picture 3">
            <a:extLst>
              <a:ext uri="{FF2B5EF4-FFF2-40B4-BE49-F238E27FC236}">
                <a16:creationId xmlns:a16="http://schemas.microsoft.com/office/drawing/2014/main" id="{7A85FE4C-BB35-436D-A938-C303E041BE88}"/>
              </a:ext>
            </a:extLst>
          </p:cNvPr>
          <p:cNvPicPr>
            <a:picLocks noChangeAspect="1"/>
          </p:cNvPicPr>
          <p:nvPr/>
        </p:nvPicPr>
        <p:blipFill>
          <a:blip r:embed="rId2"/>
          <a:stretch>
            <a:fillRect/>
          </a:stretch>
        </p:blipFill>
        <p:spPr>
          <a:xfrm>
            <a:off x="1137139" y="1433146"/>
            <a:ext cx="8261838" cy="4647283"/>
          </a:xfrm>
          <a:prstGeom prst="rect">
            <a:avLst/>
          </a:prstGeom>
        </p:spPr>
      </p:pic>
    </p:spTree>
    <p:extLst>
      <p:ext uri="{BB962C8B-B14F-4D97-AF65-F5344CB8AC3E}">
        <p14:creationId xmlns:p14="http://schemas.microsoft.com/office/powerpoint/2010/main" val="1345534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1E32A-17DC-44FF-B0B3-EB26FD8FCB4D}"/>
              </a:ext>
            </a:extLst>
          </p:cNvPr>
          <p:cNvSpPr>
            <a:spLocks noGrp="1"/>
          </p:cNvSpPr>
          <p:nvPr>
            <p:ph type="title"/>
          </p:nvPr>
        </p:nvSpPr>
        <p:spPr>
          <a:xfrm>
            <a:off x="1066800" y="642594"/>
            <a:ext cx="10058400" cy="825721"/>
          </a:xfrm>
        </p:spPr>
        <p:txBody>
          <a:bodyPr/>
          <a:lstStyle/>
          <a:p>
            <a:r>
              <a:rPr lang="en-IN" dirty="0"/>
              <a:t>Result</a:t>
            </a:r>
          </a:p>
        </p:txBody>
      </p:sp>
      <p:pic>
        <p:nvPicPr>
          <p:cNvPr id="4" name="Picture 3">
            <a:extLst>
              <a:ext uri="{FF2B5EF4-FFF2-40B4-BE49-F238E27FC236}">
                <a16:creationId xmlns:a16="http://schemas.microsoft.com/office/drawing/2014/main" id="{DCE3E47A-C8C2-462B-A6CA-7E289B208D97}"/>
              </a:ext>
            </a:extLst>
          </p:cNvPr>
          <p:cNvPicPr>
            <a:picLocks noChangeAspect="1"/>
          </p:cNvPicPr>
          <p:nvPr/>
        </p:nvPicPr>
        <p:blipFill>
          <a:blip r:embed="rId2"/>
          <a:stretch>
            <a:fillRect/>
          </a:stretch>
        </p:blipFill>
        <p:spPr>
          <a:xfrm>
            <a:off x="1134207" y="1468314"/>
            <a:ext cx="8968155" cy="4659923"/>
          </a:xfrm>
          <a:prstGeom prst="rect">
            <a:avLst/>
          </a:prstGeom>
        </p:spPr>
      </p:pic>
    </p:spTree>
    <p:extLst>
      <p:ext uri="{BB962C8B-B14F-4D97-AF65-F5344CB8AC3E}">
        <p14:creationId xmlns:p14="http://schemas.microsoft.com/office/powerpoint/2010/main" val="27205703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4F055B-D391-44D3-A87A-BCD07BD5A3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{891DA745-B7AF-49A1-BC1B-4ED843CB3C2A}tf56219246_win32</Template>
  <TotalTime>346</TotalTime>
  <Words>299</Words>
  <Application>Microsoft Office PowerPoint</Application>
  <PresentationFormat>Widescreen</PresentationFormat>
  <Paragraphs>23</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Avenir Next LT Pro</vt:lpstr>
      <vt:lpstr>Avenir Next LT Pro Light</vt:lpstr>
      <vt:lpstr>Calibri</vt:lpstr>
      <vt:lpstr>Garamond</vt:lpstr>
      <vt:lpstr>Times New Roman</vt:lpstr>
      <vt:lpstr>SavonVTI</vt:lpstr>
      <vt:lpstr>E-Pariksha</vt:lpstr>
      <vt:lpstr>E-Pariksha is an online examination portal, whose main objective is to provide platform where students can login and can give online exam easily with instant result.  It provides an efficient platform for both teachers and students &amp; also it helps us to provide hassle-free and paperless exam which leads to reduce in cost and environment-friendly approach.  E-Pariksha contains following core functions:  1) Landing page : It contains portal information with 3 login for admin, teacher, student.  2)Admin Dashboard   3)Teacher Dashboard  4)Student Dashboard  Below usecase shows the flow of the project and all sub-features of dashboards </vt:lpstr>
      <vt:lpstr>Use Case</vt:lpstr>
      <vt:lpstr>Website Landing Page </vt:lpstr>
      <vt:lpstr>Admin Dashboard</vt:lpstr>
      <vt:lpstr>Teacher Dashboard</vt:lpstr>
      <vt:lpstr>Student Dashboard</vt:lpstr>
      <vt:lpstr>Exam </vt:lpstr>
      <vt:lpstr>Result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E-Pariksha</dc:title>
  <dc:creator>TECV146</dc:creator>
  <cp:lastModifiedBy>TECV146</cp:lastModifiedBy>
  <cp:revision>8</cp:revision>
  <dcterms:created xsi:type="dcterms:W3CDTF">2022-04-02T16:52:41Z</dcterms:created>
  <dcterms:modified xsi:type="dcterms:W3CDTF">2022-04-03T05:14:53Z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